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5" r:id="rId3"/>
    <p:sldId id="267" r:id="rId4"/>
    <p:sldId id="275" r:id="rId5"/>
    <p:sldId id="276" r:id="rId6"/>
    <p:sldId id="278" r:id="rId7"/>
    <p:sldId id="269" r:id="rId8"/>
    <p:sldId id="270" r:id="rId9"/>
    <p:sldId id="279" r:id="rId10"/>
    <p:sldId id="280" r:id="rId11"/>
  </p:sldIdLst>
  <p:sldSz cx="9144000" cy="6858000" type="screen4x3"/>
  <p:notesSz cx="6858000" cy="9144000"/>
  <p:defaultTextStyle>
    <a:defPPr>
      <a:defRPr lang="tr-T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8E34"/>
    <a:srgbClr val="FFFFCC"/>
    <a:srgbClr val="050121"/>
    <a:srgbClr val="333333"/>
    <a:srgbClr val="580000"/>
    <a:srgbClr val="969696"/>
    <a:srgbClr val="DDDDDD"/>
    <a:srgbClr val="FEDAD6"/>
    <a:srgbClr val="5D09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20E5B5-B003-ACB4-82A6-1682373ECC9F}" v="1" dt="2018-11-06T23:31:04.964"/>
    <p1510:client id="{08DC891B-1C2D-62D8-0164-B28698483A4F}" v="37" dt="2018-11-07T06:52:13.0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44" autoAdjust="0"/>
    <p:restoredTop sz="94660"/>
  </p:normalViewPr>
  <p:slideViewPr>
    <p:cSldViewPr>
      <p:cViewPr varScale="1">
        <p:scale>
          <a:sx n="113" d="100"/>
          <a:sy n="113" d="100"/>
        </p:scale>
        <p:origin x="1656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1410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F92B237D-9950-4EB0-91B3-0FEC519831C9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2325695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noProof="0"/>
              <a:t>Click to edit Master text styles</a:t>
            </a:r>
          </a:p>
          <a:p>
            <a:pPr lvl="1"/>
            <a:r>
              <a:rPr lang="tr-TR" noProof="0"/>
              <a:t>Second level</a:t>
            </a:r>
          </a:p>
          <a:p>
            <a:pPr lvl="2"/>
            <a:r>
              <a:rPr lang="tr-TR" noProof="0"/>
              <a:t>Third level</a:t>
            </a:r>
          </a:p>
          <a:p>
            <a:pPr lvl="3"/>
            <a:r>
              <a:rPr lang="tr-TR" noProof="0"/>
              <a:t>Fourth level</a:t>
            </a:r>
          </a:p>
          <a:p>
            <a:pPr lvl="4"/>
            <a:r>
              <a:rPr lang="tr-TR" noProof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C0A91FC6-3D07-4992-B64E-8B2198E1DD72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4965162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C5DFD33A-21C6-4B9C-9B8B-CD137966CD27}" type="slidenum">
              <a:rPr lang="tr-TR" altLang="en-US"/>
              <a:pPr>
                <a:spcBef>
                  <a:spcPct val="0"/>
                </a:spcBef>
              </a:pPr>
              <a:t>1</a:t>
            </a:fld>
            <a:endParaRPr lang="tr-TR" altLang="en-US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4B167137-106F-4911-9F48-D7586CE25DE7}" type="slidenum">
              <a:rPr lang="tr-TR" altLang="en-US"/>
              <a:pPr>
                <a:spcBef>
                  <a:spcPct val="0"/>
                </a:spcBef>
              </a:pPr>
              <a:t>2</a:t>
            </a:fld>
            <a:endParaRPr lang="tr-TR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9"/>
          <p:cNvSpPr txBox="1">
            <a:spLocks noChangeArrowheads="1"/>
          </p:cNvSpPr>
          <p:nvPr userDrawn="1"/>
        </p:nvSpPr>
        <p:spPr bwMode="auto">
          <a:xfrm>
            <a:off x="5943600" y="200025"/>
            <a:ext cx="2743200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tr-TR" sz="1000" b="1">
                <a:solidFill>
                  <a:srgbClr val="FFFFCC"/>
                </a:solidFill>
                <a:latin typeface="Tahoma" pitchFamily="34" charset="0"/>
              </a:rPr>
              <a:t>Bilgisayar Mühendisliği Bölümü</a:t>
            </a:r>
          </a:p>
        </p:txBody>
      </p:sp>
      <p:sp>
        <p:nvSpPr>
          <p:cNvPr id="9011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tr-TR"/>
              <a:t>Click to edit Master subtitle style</a:t>
            </a:r>
          </a:p>
        </p:txBody>
      </p:sp>
      <p:sp>
        <p:nvSpPr>
          <p:cNvPr id="90120" name="Rectangle 8"/>
          <p:cNvSpPr>
            <a:spLocks noGrp="1" noChangeArrowheads="1"/>
          </p:cNvSpPr>
          <p:nvPr>
            <p:ph type="ctrTitle"/>
          </p:nvPr>
        </p:nvSpPr>
        <p:spPr>
          <a:xfrm>
            <a:off x="1066800" y="2057400"/>
            <a:ext cx="7086600" cy="14700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tr-TR"/>
              <a:t>Click to edit Master title style</a:t>
            </a:r>
          </a:p>
        </p:txBody>
      </p:sp>
      <p:sp>
        <p:nvSpPr>
          <p:cNvPr id="9" name="Rectangle 53"/>
          <p:cNvSpPr>
            <a:spLocks noChangeArrowheads="1"/>
          </p:cNvSpPr>
          <p:nvPr userDrawn="1"/>
        </p:nvSpPr>
        <p:spPr bwMode="auto">
          <a:xfrm>
            <a:off x="0" y="10486"/>
            <a:ext cx="9144000" cy="762000"/>
          </a:xfrm>
          <a:prstGeom prst="rect">
            <a:avLst/>
          </a:prstGeom>
          <a:gradFill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tr-TR" altLang="tr-TR"/>
          </a:p>
        </p:txBody>
      </p:sp>
      <p:sp>
        <p:nvSpPr>
          <p:cNvPr id="10" name="Rectangle 59"/>
          <p:cNvSpPr>
            <a:spLocks noChangeArrowheads="1"/>
          </p:cNvSpPr>
          <p:nvPr userDrawn="1"/>
        </p:nvSpPr>
        <p:spPr bwMode="auto">
          <a:xfrm>
            <a:off x="0" y="6477000"/>
            <a:ext cx="9144000" cy="381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tr-TR" altLang="tr-TR"/>
          </a:p>
        </p:txBody>
      </p:sp>
      <p:pic>
        <p:nvPicPr>
          <p:cNvPr id="11" name="Picture 15" descr="C:\Users\rehin99\Desktop\bilg-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57150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C:\Users\rehin99\Desktop\gtu-logo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79752"/>
            <a:ext cx="2786738" cy="174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395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CEBBE5D-72DA-403E-982F-97DD55B39862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811344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781800" y="106363"/>
            <a:ext cx="2209800" cy="6218237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152400" y="106363"/>
            <a:ext cx="6477000" cy="6218237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6C3EE3-4607-44C8-828A-37A7AE255143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431157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06363"/>
            <a:ext cx="8534400" cy="5794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795CC5-F219-49B7-9754-EF0E854EBEB8}" type="slidenum">
              <a:rPr lang="tr-TR" altLang="en-US" smtClean="0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81371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152400" y="914400"/>
            <a:ext cx="7391400" cy="541020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tr-TR" dirty="0"/>
              <a:t>Asıl metin stillerini düzenlemek için tıklatın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4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6EA505-76AA-495E-815C-8AF94549A6BB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658082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dirty="0"/>
              <a:t>As</a:t>
            </a:r>
            <a:r>
              <a:rPr lang="en-US" dirty="0"/>
              <a:t>I</a:t>
            </a:r>
            <a:r>
              <a:rPr lang="tr-TR" dirty="0"/>
              <a:t>l başl</a:t>
            </a:r>
            <a:r>
              <a:rPr lang="en-US" dirty="0"/>
              <a:t>I</a:t>
            </a:r>
            <a:r>
              <a:rPr lang="tr-TR" dirty="0"/>
              <a:t>k st</a:t>
            </a:r>
            <a:r>
              <a:rPr lang="en-US" dirty="0"/>
              <a:t>İ</a:t>
            </a:r>
            <a:r>
              <a:rPr lang="tr-TR" dirty="0"/>
              <a:t>l</a:t>
            </a:r>
            <a:r>
              <a:rPr lang="en-US" dirty="0"/>
              <a:t>İ</a:t>
            </a:r>
            <a:r>
              <a:rPr lang="tr-TR" dirty="0"/>
              <a:t> </a:t>
            </a:r>
            <a:r>
              <a:rPr lang="en-US" dirty="0"/>
              <a:t>İ</a:t>
            </a:r>
            <a:r>
              <a:rPr lang="tr-TR" dirty="0"/>
              <a:t>ç</a:t>
            </a:r>
            <a:r>
              <a:rPr lang="en-US" dirty="0"/>
              <a:t>İ</a:t>
            </a:r>
            <a:r>
              <a:rPr lang="tr-TR" dirty="0"/>
              <a:t>n t</a:t>
            </a:r>
            <a:r>
              <a:rPr lang="en-US" dirty="0"/>
              <a:t>I</a:t>
            </a:r>
            <a:r>
              <a:rPr lang="tr-TR" dirty="0"/>
              <a:t>klat</a:t>
            </a:r>
            <a:r>
              <a:rPr lang="en-US" dirty="0"/>
              <a:t>I</a:t>
            </a:r>
            <a:r>
              <a:rPr lang="tr-TR" dirty="0"/>
              <a:t>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4D7A41-DB7E-4B7C-B1E7-203553C448BC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453207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152400" y="914400"/>
            <a:ext cx="43434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43434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E408D4-2E9F-4A26-A3CA-FB0C52E2551E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3037874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6200" y="-15240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83EE2D-B193-4DF7-8E07-E2831ABD391C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4144982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0A55CB-0D82-4FA8-8283-1D0C577030E3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403788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E3BFC5-E015-41F6-9033-8F7EE7066BAD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4096506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09A257-28E3-40ED-A2ED-369606B291D9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962856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tr-TR" noProof="0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9FACF8-D009-4AE7-A9E5-7C11E06AD1DC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576930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59"/>
          <p:cNvSpPr>
            <a:spLocks noChangeArrowheads="1"/>
          </p:cNvSpPr>
          <p:nvPr userDrawn="1"/>
        </p:nvSpPr>
        <p:spPr bwMode="auto">
          <a:xfrm>
            <a:off x="0" y="6477000"/>
            <a:ext cx="9144000" cy="381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tr-TR" altLang="tr-TR"/>
          </a:p>
        </p:txBody>
      </p:sp>
      <p:sp>
        <p:nvSpPr>
          <p:cNvPr id="1027" name="Rectangle 4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14400"/>
            <a:ext cx="88392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en-US" dirty="0"/>
              <a:t>Click to edit Master text styles</a:t>
            </a:r>
          </a:p>
          <a:p>
            <a:pPr lvl="1"/>
            <a:r>
              <a:rPr lang="tr-TR" altLang="en-US" dirty="0"/>
              <a:t>Second level</a:t>
            </a:r>
          </a:p>
          <a:p>
            <a:pPr lvl="2"/>
            <a:r>
              <a:rPr lang="tr-TR" altLang="en-US" dirty="0"/>
              <a:t>Third level</a:t>
            </a:r>
          </a:p>
          <a:p>
            <a:pPr lvl="3"/>
            <a:r>
              <a:rPr lang="tr-TR" altLang="en-US" dirty="0"/>
              <a:t>Fourth level</a:t>
            </a:r>
          </a:p>
          <a:p>
            <a:pPr lvl="4"/>
            <a:r>
              <a:rPr lang="tr-TR" altLang="en-US" dirty="0"/>
              <a:t>Fifth level</a:t>
            </a:r>
          </a:p>
        </p:txBody>
      </p:sp>
      <p:sp>
        <p:nvSpPr>
          <p:cNvPr id="35890" name="Rectangle 5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553200"/>
            <a:ext cx="457200" cy="76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rgbClr val="FFFFE5"/>
                </a:solidFill>
              </a:defRPr>
            </a:lvl1pPr>
          </a:lstStyle>
          <a:p>
            <a:fld id="{68795CC5-F219-49B7-9754-EF0E854EBEB8}" type="slidenum">
              <a:rPr lang="tr-TR" altLang="en-US"/>
              <a:pPr/>
              <a:t>‹#›</a:t>
            </a:fld>
            <a:endParaRPr lang="tr-TR" altLang="en-US"/>
          </a:p>
        </p:txBody>
      </p:sp>
      <p:sp>
        <p:nvSpPr>
          <p:cNvPr id="1030" name="Rectangle 53"/>
          <p:cNvSpPr>
            <a:spLocks noChangeArrowheads="1"/>
          </p:cNvSpPr>
          <p:nvPr userDrawn="1"/>
        </p:nvSpPr>
        <p:spPr bwMode="auto">
          <a:xfrm>
            <a:off x="0" y="10486"/>
            <a:ext cx="9144000" cy="762000"/>
          </a:xfrm>
          <a:prstGeom prst="rect">
            <a:avLst/>
          </a:prstGeom>
          <a:gradFill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5">
                  <a:lumMod val="50000"/>
                </a:schemeClr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tr-TR" altLang="tr-TR"/>
          </a:p>
        </p:txBody>
      </p:sp>
      <p:sp>
        <p:nvSpPr>
          <p:cNvPr id="1031" name="Rectangle 45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06363"/>
            <a:ext cx="78486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en-US" dirty="0"/>
              <a:t>Başlık</a:t>
            </a:r>
          </a:p>
        </p:txBody>
      </p:sp>
      <p:sp>
        <p:nvSpPr>
          <p:cNvPr id="3" name="Text Box 68"/>
          <p:cNvSpPr txBox="1">
            <a:spLocks noChangeArrowheads="1"/>
          </p:cNvSpPr>
          <p:nvPr userDrawn="1"/>
        </p:nvSpPr>
        <p:spPr bwMode="auto">
          <a:xfrm>
            <a:off x="1447800" y="6536422"/>
            <a:ext cx="3124200" cy="2769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tr-T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GT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Ü </a:t>
            </a:r>
            <a:r>
              <a:rPr lang="tr-T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-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 </a:t>
            </a:r>
            <a:r>
              <a:rPr lang="tr-T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Bilgisayar Mühendisliği Bölümü</a:t>
            </a:r>
          </a:p>
        </p:txBody>
      </p:sp>
      <p:pic>
        <p:nvPicPr>
          <p:cNvPr id="1039" name="Picture 15" descr="C:\Users\rehin99\Desktop\bilg-logo.pn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3" y="5867400"/>
            <a:ext cx="985007" cy="98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:\Users\rehin99\Desktop\gtu-logo.pn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3955"/>
            <a:ext cx="1110043" cy="69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Box 68"/>
          <p:cNvSpPr txBox="1">
            <a:spLocks noChangeArrowheads="1"/>
          </p:cNvSpPr>
          <p:nvPr userDrawn="1"/>
        </p:nvSpPr>
        <p:spPr bwMode="auto">
          <a:xfrm>
            <a:off x="4572000" y="6529000"/>
            <a:ext cx="3124200" cy="2769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BİL 495/496 </a:t>
            </a:r>
            <a:r>
              <a:rPr lang="en-US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Bitirme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Projesi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 </a:t>
            </a:r>
            <a:endParaRPr lang="tr-T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atang" pitchFamily="18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9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pberrypi/linux/issues/1212" TargetMode="External"/><Relationship Id="rId2" Type="http://schemas.openxmlformats.org/officeDocument/2006/relationships/hyperlink" Target="http://libusb.sourceforge.net/api-1.0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dupilot.github.io/MAVProxy/html/modules/joystick.html" TargetMode="External"/><Relationship Id="rId4" Type="http://schemas.openxmlformats.org/officeDocument/2006/relationships/hyperlink" Target="http://raspberry-pi-zero-into-a-usb-gadget.pdf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" y="2209800"/>
            <a:ext cx="8763000" cy="1524000"/>
          </a:xfrm>
        </p:spPr>
        <p:txBody>
          <a:bodyPr/>
          <a:lstStyle/>
          <a:p>
            <a:pPr eaLnBrk="1" hangingPunct="1"/>
            <a:r>
              <a:rPr lang="tr-TR" altLang="en-US" sz="3600" dirty="0"/>
              <a:t>Uçuş Simülatörü için Joystick </a:t>
            </a:r>
            <a:r>
              <a:rPr lang="tr-TR" altLang="en-US" sz="3600" dirty="0" err="1"/>
              <a:t>Arayüzü</a:t>
            </a:r>
            <a:endParaRPr lang="tr-TR" altLang="en-US" sz="36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810000"/>
            <a:ext cx="6400800" cy="3429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tr-TR" altLang="en-US" sz="2000" b="1" dirty="0"/>
          </a:p>
          <a:p>
            <a:pPr eaLnBrk="1" hangingPunct="1">
              <a:lnSpc>
                <a:spcPct val="80000"/>
              </a:lnSpc>
            </a:pPr>
            <a:r>
              <a:rPr lang="tr-TR" altLang="en-US" sz="2000" b="1" dirty="0"/>
              <a:t>BIL 495</a:t>
            </a:r>
          </a:p>
          <a:p>
            <a:pPr eaLnBrk="1" hangingPunct="1">
              <a:lnSpc>
                <a:spcPct val="80000"/>
              </a:lnSpc>
            </a:pPr>
            <a:r>
              <a:rPr lang="tr-TR" altLang="en-US" sz="2000" b="1" dirty="0">
                <a:cs typeface="Arial"/>
              </a:rPr>
              <a:t>1. İzleme</a:t>
            </a:r>
          </a:p>
          <a:p>
            <a:pPr eaLnBrk="1" hangingPunct="1">
              <a:lnSpc>
                <a:spcPct val="80000"/>
              </a:lnSpc>
            </a:pPr>
            <a:endParaRPr lang="tr-TR" altLang="en-US" sz="1400" dirty="0"/>
          </a:p>
          <a:p>
            <a:pPr eaLnBrk="1" hangingPunct="1">
              <a:lnSpc>
                <a:spcPct val="80000"/>
              </a:lnSpc>
            </a:pPr>
            <a:endParaRPr lang="tr-TR" altLang="en-US" sz="1400" dirty="0"/>
          </a:p>
          <a:p>
            <a:pPr eaLnBrk="1" hangingPunct="1">
              <a:lnSpc>
                <a:spcPct val="80000"/>
              </a:lnSpc>
            </a:pPr>
            <a:r>
              <a:rPr lang="tr-TR" altLang="en-US" sz="2000" b="1" dirty="0"/>
              <a:t>Şevval MEHDER</a:t>
            </a:r>
          </a:p>
          <a:p>
            <a:pPr eaLnBrk="1" hangingPunct="1">
              <a:lnSpc>
                <a:spcPct val="80000"/>
              </a:lnSpc>
            </a:pPr>
            <a:endParaRPr lang="tr-TR" altLang="en-US" sz="2000" b="1" dirty="0"/>
          </a:p>
          <a:p>
            <a:pPr eaLnBrk="1" hangingPunct="1">
              <a:lnSpc>
                <a:spcPct val="80000"/>
              </a:lnSpc>
            </a:pPr>
            <a:r>
              <a:rPr lang="tr-TR" altLang="en-US" sz="2000" b="1" dirty="0"/>
              <a:t>Proje Danışmanı: Prof. Dr. Erkan ZERGEROĞLU </a:t>
            </a:r>
            <a:r>
              <a:rPr lang="tr-TR" altLang="en-US" sz="1800" b="1" dirty="0"/>
              <a:t>Kasım 2018</a:t>
            </a:r>
            <a:endParaRPr lang="tr-TR" altLang="en-US" sz="1800" b="1" dirty="0"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19DCF00-C15C-44C7-809E-946F018D6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cs typeface="Arial"/>
              </a:rPr>
              <a:t>Kaynaklar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F353F9F-A9E7-4712-B432-7BCC3D84B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cs typeface="Arial"/>
              </a:rPr>
              <a:t>1. </a:t>
            </a:r>
            <a:r>
              <a:rPr lang="tr-TR" dirty="0" err="1">
                <a:cs typeface="Arial"/>
              </a:rPr>
              <a:t>Libusb</a:t>
            </a:r>
            <a:r>
              <a:rPr lang="tr-TR" dirty="0">
                <a:cs typeface="Arial"/>
              </a:rPr>
              <a:t> API: </a:t>
            </a:r>
            <a:r>
              <a:rPr lang="tr-TR" dirty="0">
                <a:cs typeface="Arial"/>
                <a:hlinkClick r:id="rId2"/>
              </a:rPr>
              <a:t>http://libusb.sourceforge.net/api-1.0/</a:t>
            </a:r>
            <a:endParaRPr lang="tr-TR">
              <a:cs typeface="Arial"/>
            </a:endParaRPr>
          </a:p>
          <a:p>
            <a:r>
              <a:rPr lang="tr-TR" dirty="0">
                <a:cs typeface="Arial"/>
              </a:rPr>
              <a:t>2. </a:t>
            </a:r>
            <a:r>
              <a:rPr lang="tr-TR" dirty="0" err="1">
                <a:cs typeface="Arial"/>
              </a:rPr>
              <a:t>RPi</a:t>
            </a:r>
            <a:r>
              <a:rPr lang="tr-TR" dirty="0">
                <a:cs typeface="Arial"/>
              </a:rPr>
              <a:t> Zero USB aygıt desteği hakkındaki </a:t>
            </a:r>
            <a:r>
              <a:rPr lang="tr-TR" dirty="0" err="1">
                <a:cs typeface="Arial"/>
              </a:rPr>
              <a:t>pull</a:t>
            </a:r>
            <a:r>
              <a:rPr lang="tr-TR" dirty="0">
                <a:cs typeface="Arial"/>
              </a:rPr>
              <a:t> </a:t>
            </a:r>
            <a:r>
              <a:rPr lang="tr-TR" dirty="0" err="1">
                <a:cs typeface="Arial"/>
              </a:rPr>
              <a:t>requst</a:t>
            </a:r>
            <a:r>
              <a:rPr lang="tr-TR" dirty="0">
                <a:cs typeface="Arial"/>
              </a:rPr>
              <a:t>: </a:t>
            </a:r>
            <a:r>
              <a:rPr lang="tr-TR" dirty="0">
                <a:cs typeface="Arial"/>
                <a:hlinkClick r:id="rId3"/>
              </a:rPr>
              <a:t>https://github.com/raspberrypi/linux/issues/1212</a:t>
            </a:r>
            <a:endParaRPr lang="tr-TR" dirty="0">
              <a:cs typeface="Arial"/>
            </a:endParaRPr>
          </a:p>
          <a:p>
            <a:r>
              <a:rPr lang="tr-TR" dirty="0">
                <a:cs typeface="Arial"/>
              </a:rPr>
              <a:t>3. </a:t>
            </a:r>
            <a:r>
              <a:rPr lang="tr-TR" dirty="0" err="1">
                <a:cs typeface="Arial"/>
              </a:rPr>
              <a:t>RPi</a:t>
            </a:r>
            <a:r>
              <a:rPr lang="tr-TR" dirty="0">
                <a:cs typeface="Arial"/>
              </a:rPr>
              <a:t> Zero USB aygıt desteği hakkında </a:t>
            </a:r>
            <a:r>
              <a:rPr lang="tr-TR" dirty="0" err="1">
                <a:cs typeface="Arial"/>
              </a:rPr>
              <a:t>adafruit</a:t>
            </a:r>
            <a:r>
              <a:rPr lang="tr-TR" dirty="0">
                <a:cs typeface="Arial"/>
              </a:rPr>
              <a:t> </a:t>
            </a:r>
            <a:r>
              <a:rPr lang="tr-TR" dirty="0" err="1">
                <a:cs typeface="Arial"/>
              </a:rPr>
              <a:t>dökümanı</a:t>
            </a:r>
            <a:r>
              <a:rPr lang="tr-TR" dirty="0">
                <a:cs typeface="Arial"/>
              </a:rPr>
              <a:t>: </a:t>
            </a:r>
            <a:r>
              <a:rPr lang="tr-TR" dirty="0">
                <a:cs typeface="Arial"/>
                <a:hlinkClick r:id="rId4"/>
              </a:rPr>
              <a:t>https://cdn-learn.adafruit.com/downloads/pdf/turning-your-raspberry-pi-zero-into-a-usb-gadget.pdf</a:t>
            </a:r>
            <a:endParaRPr lang="tr-TR" dirty="0">
              <a:cs typeface="Arial"/>
            </a:endParaRPr>
          </a:p>
          <a:p>
            <a:r>
              <a:rPr lang="tr-TR" dirty="0">
                <a:cs typeface="Arial"/>
              </a:rPr>
              <a:t>4. </a:t>
            </a:r>
            <a:r>
              <a:rPr lang="tr-TR" dirty="0" err="1">
                <a:cs typeface="Arial"/>
              </a:rPr>
              <a:t>MavProxy</a:t>
            </a:r>
            <a:r>
              <a:rPr lang="tr-TR" dirty="0">
                <a:cs typeface="Arial"/>
              </a:rPr>
              <a:t> joystick modülü yüklenmesi: </a:t>
            </a:r>
            <a:r>
              <a:rPr lang="tr-TR" dirty="0">
                <a:cs typeface="Arial"/>
                <a:hlinkClick r:id="rId5"/>
              </a:rPr>
              <a:t>https://ardupilot.github.io/MAVProxy/html/modules/joystick.html</a:t>
            </a:r>
            <a:endParaRPr lang="tr-TR" dirty="0">
              <a:cs typeface="Arial"/>
            </a:endParaRPr>
          </a:p>
          <a:p>
            <a:endParaRPr lang="tr-TR" dirty="0">
              <a:cs typeface="Arial"/>
            </a:endParaRP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61712B3-E76D-47C7-8762-9C59EAC059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123484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D79C4B9-F984-4206-AFD2-FD0541FAF3C1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tr-TR" altLang="en-US" sz="1000">
              <a:solidFill>
                <a:srgbClr val="FFFFE5"/>
              </a:solidFill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295400"/>
            <a:ext cx="7467600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tr-TR" altLang="en-US" sz="2400" dirty="0"/>
              <a:t>Projenin Şeması ve Tanımı</a:t>
            </a:r>
            <a:r>
              <a:rPr lang="tr-TR" altLang="en-US" sz="2400" dirty="0">
                <a:cs typeface="Arial"/>
              </a:rPr>
              <a:t> </a:t>
            </a:r>
            <a:endParaRPr lang="tr-TR" altLang="en-US" sz="2400" dirty="0"/>
          </a:p>
          <a:p>
            <a:pPr eaLnBrk="1" hangingPunct="1">
              <a:lnSpc>
                <a:spcPct val="90000"/>
              </a:lnSpc>
            </a:pPr>
            <a:endParaRPr lang="tr-TR" altLang="en-US" sz="2400" dirty="0"/>
          </a:p>
          <a:p>
            <a:pPr eaLnBrk="1" hangingPunct="1">
              <a:lnSpc>
                <a:spcPct val="90000"/>
              </a:lnSpc>
            </a:pPr>
            <a:r>
              <a:rPr lang="tr-TR" altLang="en-US" sz="2400" dirty="0"/>
              <a:t>Proje Tasarım Planı</a:t>
            </a:r>
          </a:p>
          <a:p>
            <a:pPr eaLnBrk="1" hangingPunct="1">
              <a:lnSpc>
                <a:spcPct val="90000"/>
              </a:lnSpc>
            </a:pPr>
            <a:endParaRPr lang="tr-TR" altLang="en-US" sz="2400" dirty="0"/>
          </a:p>
          <a:p>
            <a:pPr eaLnBrk="1" hangingPunct="1">
              <a:lnSpc>
                <a:spcPct val="90000"/>
              </a:lnSpc>
            </a:pPr>
            <a:r>
              <a:rPr lang="tr-TR" altLang="en-US" sz="2400" dirty="0"/>
              <a:t>Proje Gereksinimleri</a:t>
            </a:r>
          </a:p>
          <a:p>
            <a:pPr eaLnBrk="1" hangingPunct="1">
              <a:lnSpc>
                <a:spcPct val="90000"/>
              </a:lnSpc>
            </a:pPr>
            <a:endParaRPr lang="tr-TR" altLang="en-US" sz="2400" dirty="0"/>
          </a:p>
          <a:p>
            <a:pPr eaLnBrk="1" hangingPunct="1">
              <a:lnSpc>
                <a:spcPct val="90000"/>
              </a:lnSpc>
            </a:pPr>
            <a:r>
              <a:rPr lang="tr-TR" altLang="en-US" sz="2400" dirty="0"/>
              <a:t>Başarı Kriterleri</a:t>
            </a:r>
            <a:br>
              <a:rPr lang="tr-TR" altLang="en-US" sz="2400" dirty="0">
                <a:cs typeface="Arial"/>
              </a:rPr>
            </a:br>
            <a:endParaRPr lang="tr-TR" altLang="en-US" sz="2400" dirty="0"/>
          </a:p>
          <a:p>
            <a:pPr eaLnBrk="1" hangingPunct="1">
              <a:lnSpc>
                <a:spcPct val="90000"/>
              </a:lnSpc>
            </a:pPr>
            <a:r>
              <a:rPr lang="tr-TR" altLang="en-US" sz="2400" dirty="0"/>
              <a:t>Kaynaklar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z="4000" dirty="0"/>
              <a:t>İçerik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6ED054F-FB0B-4F9F-8508-286B83CB129D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z="4000" dirty="0"/>
              <a:t>Proje Şeması ve Tanımı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990600" y="4191000"/>
            <a:ext cx="7162800" cy="1828800"/>
          </a:xfrm>
          <a:noFill/>
        </p:spPr>
        <p:txBody>
          <a:bodyPr/>
          <a:lstStyle/>
          <a:p>
            <a:pPr lvl="1" indent="-342900" eaLnBrk="1" hangingPunct="1">
              <a:lnSpc>
                <a:spcPct val="80000"/>
              </a:lnSpc>
            </a:pPr>
            <a:r>
              <a:rPr lang="tr-TR" altLang="ko-KR" sz="2000" err="1"/>
              <a:t>ArduPilot</a:t>
            </a:r>
            <a:r>
              <a:rPr lang="tr-TR" altLang="ko-KR" sz="2000" dirty="0"/>
              <a:t> Simülasyon Programı için bir joystick donanımı ve </a:t>
            </a:r>
            <a:r>
              <a:rPr lang="tr-TR" altLang="ko-KR" sz="2000"/>
              <a:t>arayüz hazırlanması</a:t>
            </a:r>
            <a:r>
              <a:rPr lang="tr-TR" altLang="ko-KR" sz="2000" dirty="0"/>
              <a:t>.</a:t>
            </a:r>
            <a:endParaRPr lang="tr-TR" altLang="ko-KR" sz="2000">
              <a:ea typeface="+mn-lt"/>
              <a:cs typeface="+mn-lt"/>
            </a:endParaRPr>
          </a:p>
          <a:p>
            <a:pPr marL="400050" lvl="1" indent="0" eaLnBrk="1" hangingPunct="1">
              <a:lnSpc>
                <a:spcPct val="80000"/>
              </a:lnSpc>
              <a:buNone/>
            </a:pPr>
            <a:endParaRPr lang="tr-TR" altLang="ko-KR" sz="2000" dirty="0">
              <a:cs typeface="Arial"/>
            </a:endParaRPr>
          </a:p>
        </p:txBody>
      </p:sp>
      <p:sp>
        <p:nvSpPr>
          <p:cNvPr id="9221" name="Rectangle 7"/>
          <p:cNvSpPr>
            <a:spLocks noChangeArrowheads="1"/>
          </p:cNvSpPr>
          <p:nvPr/>
        </p:nvSpPr>
        <p:spPr bwMode="auto">
          <a:xfrm>
            <a:off x="304800" y="4724400"/>
            <a:ext cx="441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47675" indent="-4476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tr-TR" altLang="en-US" sz="2800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09FF79BE-4E12-450B-9209-029712A37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55" y="1026193"/>
            <a:ext cx="6584069" cy="2768928"/>
          </a:xfrm>
          <a:prstGeom prst="rect">
            <a:avLst/>
          </a:prstGeom>
        </p:spPr>
      </p:pic>
      <p:pic>
        <p:nvPicPr>
          <p:cNvPr id="5" name="Resim 5" descr="gök, açık hava içeren bir resim&#10;&#10;Yüksek güvenilirlikle oluşturulmuş açıklama">
            <a:extLst>
              <a:ext uri="{FF2B5EF4-FFF2-40B4-BE49-F238E27FC236}">
                <a16:creationId xmlns:a16="http://schemas.microsoft.com/office/drawing/2014/main" id="{9A3AFC9A-B184-4511-908D-471344BFC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110" y="1371672"/>
            <a:ext cx="3378951" cy="190981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4000" dirty="0"/>
              <a:t>Proje Tasarım Planı</a:t>
            </a:r>
          </a:p>
        </p:txBody>
      </p:sp>
      <p:sp>
        <p:nvSpPr>
          <p:cNvPr id="10245" name="Rectangle 7"/>
          <p:cNvSpPr>
            <a:spLocks noChangeArrowheads="1"/>
          </p:cNvSpPr>
          <p:nvPr/>
        </p:nvSpPr>
        <p:spPr bwMode="auto">
          <a:xfrm>
            <a:off x="2159000" y="3124200"/>
            <a:ext cx="44196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tr-TR" altLang="en-US" sz="2400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5D28D5F4-ED37-4E3F-ABAE-1D9152595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133" y="946657"/>
            <a:ext cx="4535733" cy="534568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1333BC9-A97B-4126-BA35-8564686F79B6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z="4000"/>
              <a:t>Yapılanlar</a:t>
            </a:r>
            <a:endParaRPr lang="tr-TR" altLang="en-US" sz="4000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52400" y="914400"/>
            <a:ext cx="8288421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None/>
            </a:pPr>
            <a:endParaRPr lang="tr-TR" altLang="en-US" sz="2400" u="sng" dirty="0">
              <a:cs typeface="Arial"/>
            </a:endParaRPr>
          </a:p>
          <a:p>
            <a:pPr marL="0" indent="0" algn="ctr" eaLnBrk="1" hangingPunct="1">
              <a:buNone/>
            </a:pPr>
            <a:r>
              <a:rPr lang="tr-TR" altLang="en-US" sz="2000" dirty="0">
                <a:cs typeface="Arial"/>
              </a:rPr>
              <a:t>- Süreç(</a:t>
            </a:r>
            <a:r>
              <a:rPr lang="tr-TR" altLang="en-US" sz="2000" dirty="0" err="1">
                <a:cs typeface="Arial"/>
              </a:rPr>
              <a:t>process</a:t>
            </a:r>
            <a:r>
              <a:rPr lang="tr-TR" altLang="en-US" sz="2000" dirty="0">
                <a:cs typeface="Arial"/>
              </a:rPr>
              <a:t>) ve </a:t>
            </a:r>
            <a:r>
              <a:rPr lang="tr-TR" sz="2000" dirty="0">
                <a:cs typeface="Arial"/>
              </a:rPr>
              <a:t>enstrümantal(</a:t>
            </a:r>
            <a:r>
              <a:rPr lang="tr-TR" sz="2000" dirty="0" err="1">
                <a:cs typeface="Arial"/>
              </a:rPr>
              <a:t>instrumental</a:t>
            </a:r>
            <a:r>
              <a:rPr lang="tr-TR" sz="2000" dirty="0">
                <a:cs typeface="Arial"/>
              </a:rPr>
              <a:t>) diyagram çıkarıldı. </a:t>
            </a:r>
          </a:p>
          <a:p>
            <a:pPr marL="0" indent="0" eaLnBrk="1" hangingPunct="1">
              <a:buNone/>
            </a:pPr>
            <a:endParaRPr lang="tr-TR" sz="2000" dirty="0">
              <a:cs typeface="Arial"/>
            </a:endParaRPr>
          </a:p>
        </p:txBody>
      </p:sp>
      <p:pic>
        <p:nvPicPr>
          <p:cNvPr id="2" name="Resim 2">
            <a:extLst>
              <a:ext uri="{FF2B5EF4-FFF2-40B4-BE49-F238E27FC236}">
                <a16:creationId xmlns:a16="http://schemas.microsoft.com/office/drawing/2014/main" id="{71D55384-0454-455E-B5EB-B1AA600DA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506" y="1813504"/>
            <a:ext cx="6312567" cy="41534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5842E47-1762-4F04-BDAE-5E278B401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cs typeface="Arial"/>
              </a:rPr>
              <a:t>Yapılanlar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5C8EEDA-9AA9-4E91-A28C-6BE2EBBE3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14400"/>
            <a:ext cx="8394031" cy="5410200"/>
          </a:xfrm>
        </p:spPr>
        <p:txBody>
          <a:bodyPr/>
          <a:lstStyle/>
          <a:p>
            <a:pPr marL="0" indent="0">
              <a:buNone/>
            </a:pPr>
            <a:r>
              <a:rPr lang="tr-TR" dirty="0">
                <a:cs typeface="Arial"/>
              </a:rPr>
              <a:t>- Diyagramdaki 5. maddenin başka bir yolla denenmesi</a:t>
            </a:r>
          </a:p>
          <a:p>
            <a:pPr>
              <a:buNone/>
            </a:pPr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D50F7C9-21FC-4A09-BA0F-0CAE95D44B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/>
              <a:pPr/>
              <a:t>6</a:t>
            </a:fld>
            <a:endParaRPr lang="tr-TR" altLang="en-US"/>
          </a:p>
        </p:txBody>
      </p:sp>
      <p:pic>
        <p:nvPicPr>
          <p:cNvPr id="8" name="Resim 8" descr="ekran görüntüsü içeren bir resim&#10;&#10;Çok yüksek güvenilirlikle oluşturulmuş açıklama">
            <a:extLst>
              <a:ext uri="{FF2B5EF4-FFF2-40B4-BE49-F238E27FC236}">
                <a16:creationId xmlns:a16="http://schemas.microsoft.com/office/drawing/2014/main" id="{536E92EA-6AED-4170-B2BF-569993580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387475"/>
            <a:ext cx="7956882" cy="4457365"/>
          </a:xfrm>
          <a:prstGeom prst="rect">
            <a:avLst/>
          </a:prstGeom>
        </p:spPr>
      </p:pic>
      <p:sp>
        <p:nvSpPr>
          <p:cNvPr id="10" name="Dikdörtgen 9">
            <a:extLst>
              <a:ext uri="{FF2B5EF4-FFF2-40B4-BE49-F238E27FC236}">
                <a16:creationId xmlns:a16="http://schemas.microsoft.com/office/drawing/2014/main" id="{57FC6870-EB5A-49DE-8AC8-C8CC64A9DCD1}"/>
              </a:ext>
            </a:extLst>
          </p:cNvPr>
          <p:cNvSpPr/>
          <p:nvPr/>
        </p:nvSpPr>
        <p:spPr bwMode="auto">
          <a:xfrm>
            <a:off x="390859" y="2369218"/>
            <a:ext cx="4848225" cy="1171574"/>
          </a:xfrm>
          <a:prstGeom prst="rect">
            <a:avLst/>
          </a:prstGeom>
          <a:noFill/>
          <a:ln w="28575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432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2E7CC27-EEF4-45B9-94D9-CADBD9678458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z="4000" dirty="0">
                <a:cs typeface="Arial"/>
              </a:rPr>
              <a:t>Yapılanlar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182" y="1524000"/>
            <a:ext cx="7848600" cy="3048000"/>
          </a:xfrm>
        </p:spPr>
        <p:txBody>
          <a:bodyPr/>
          <a:lstStyle/>
          <a:p>
            <a:pPr marL="400050" lvl="1" indent="0" eaLnBrk="1" hangingPunct="1">
              <a:buNone/>
            </a:pPr>
            <a:r>
              <a:rPr lang="tr-TR" altLang="en-US" sz="2000" dirty="0">
                <a:cs typeface="Arial"/>
              </a:rPr>
              <a:t>- İş planının hazırlanması</a:t>
            </a:r>
          </a:p>
          <a:p>
            <a:pPr marL="857250" lvl="1" indent="-457200" eaLnBrk="1" hangingPunct="1">
              <a:buFont typeface="+mj-lt"/>
              <a:buAutoNum type="arabicPeriod"/>
            </a:pPr>
            <a:endParaRPr lang="tr-TR" altLang="en-US" sz="2000" dirty="0"/>
          </a:p>
          <a:p>
            <a:pPr marL="457200" indent="-457200" eaLnBrk="1" hangingPunct="1">
              <a:buFont typeface="+mj-lt"/>
              <a:buAutoNum type="arabicPeriod"/>
            </a:pPr>
            <a:endParaRPr lang="tr-TR" altLang="en-US" sz="2400" dirty="0"/>
          </a:p>
        </p:txBody>
      </p:sp>
      <p:pic>
        <p:nvPicPr>
          <p:cNvPr id="2" name="Resim 2" descr="ekran görüntüsü içeren bir resim&#10;&#10;Çok yüksek güvenilirlikle oluşturulmuş açıklama">
            <a:extLst>
              <a:ext uri="{FF2B5EF4-FFF2-40B4-BE49-F238E27FC236}">
                <a16:creationId xmlns:a16="http://schemas.microsoft.com/office/drawing/2014/main" id="{3EB9F4FE-6EDA-4139-B2F9-72D471046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9" y="2488239"/>
            <a:ext cx="8924867" cy="163059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1D8AB0A-D51F-497D-9892-E75B8E184080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tr-TR" altLang="en-US" sz="1000">
              <a:solidFill>
                <a:srgbClr val="FFFFE5"/>
              </a:solidFill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z="4000"/>
              <a:t>Yapılanlar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07" y="550380"/>
            <a:ext cx="7391400" cy="1345900"/>
          </a:xfrm>
        </p:spPr>
        <p:txBody>
          <a:bodyPr/>
          <a:lstStyle/>
          <a:p>
            <a:pPr marL="0" indent="0" eaLnBrk="1" hangingPunct="1">
              <a:buNone/>
            </a:pPr>
            <a:endParaRPr lang="tr-TR" altLang="en-US" sz="2000" dirty="0"/>
          </a:p>
          <a:p>
            <a:pPr marL="0" indent="0" eaLnBrk="1" hangingPunct="1">
              <a:buNone/>
            </a:pPr>
            <a:r>
              <a:rPr lang="tr-TR" altLang="en-US" sz="2000">
                <a:cs typeface="Arial"/>
              </a:rPr>
              <a:t>- Driver kısmındaki görevlere başlanması:</a:t>
            </a:r>
            <a:endParaRPr lang="tr-TR" altLang="en-US" sz="2000" dirty="0">
              <a:cs typeface="Arial"/>
            </a:endParaRPr>
          </a:p>
          <a:p>
            <a:pPr marL="0" indent="0" eaLnBrk="1" hangingPunct="1">
              <a:buNone/>
            </a:pPr>
            <a:r>
              <a:rPr lang="tr-TR" altLang="en-US" sz="2000">
                <a:cs typeface="Arial"/>
              </a:rPr>
              <a:t>  Bilgisayara takılan aygıtın tanınması</a:t>
            </a:r>
            <a:endParaRPr lang="tr-TR" altLang="en-US" sz="2000" dirty="0">
              <a:cs typeface="Arial"/>
            </a:endParaRPr>
          </a:p>
          <a:p>
            <a:pPr marL="0" indent="0" eaLnBrk="1" hangingPunct="1">
              <a:buNone/>
            </a:pPr>
            <a:br>
              <a:rPr lang="tr-TR" altLang="en-US" sz="2000" dirty="0">
                <a:cs typeface="Arial"/>
              </a:rPr>
            </a:br>
            <a:endParaRPr lang="tr-TR" altLang="en-US" sz="2000">
              <a:cs typeface="Arial"/>
            </a:endParaRPr>
          </a:p>
          <a:p>
            <a:pPr marL="0" indent="0" eaLnBrk="1" hangingPunct="1">
              <a:buNone/>
            </a:pPr>
            <a:endParaRPr lang="tr-TR" altLang="en-US" sz="2000" dirty="0">
              <a:cs typeface="Arial"/>
            </a:endParaRPr>
          </a:p>
          <a:p>
            <a:pPr marL="0" indent="0" eaLnBrk="1" hangingPunct="1">
              <a:buNone/>
            </a:pPr>
            <a:br>
              <a:rPr lang="tr-TR" altLang="en-US" sz="2000" dirty="0"/>
            </a:br>
            <a:r>
              <a:rPr lang="tr-TR" altLang="en-US" dirty="0"/>
              <a:t> </a:t>
            </a:r>
          </a:p>
        </p:txBody>
      </p:sp>
      <p:pic>
        <p:nvPicPr>
          <p:cNvPr id="2" name="Resim 2" descr="ekran görüntüsü içeren bir resim&#10;&#10;Çok yüksek güvenilirlikle oluşturulmuş açıklama">
            <a:extLst>
              <a:ext uri="{FF2B5EF4-FFF2-40B4-BE49-F238E27FC236}">
                <a16:creationId xmlns:a16="http://schemas.microsoft.com/office/drawing/2014/main" id="{8CD27406-4E0A-492B-8F9D-4C0AAEFF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731" y="1883098"/>
            <a:ext cx="5137412" cy="4065720"/>
          </a:xfrm>
          <a:prstGeom prst="rect">
            <a:avLst/>
          </a:prstGeom>
        </p:spPr>
      </p:pic>
      <p:pic>
        <p:nvPicPr>
          <p:cNvPr id="4" name="Resim 4">
            <a:extLst>
              <a:ext uri="{FF2B5EF4-FFF2-40B4-BE49-F238E27FC236}">
                <a16:creationId xmlns:a16="http://schemas.microsoft.com/office/drawing/2014/main" id="{074168FE-E2A4-4987-B83D-6D0899316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01" y="2465658"/>
            <a:ext cx="2743200" cy="249382"/>
          </a:xfrm>
          <a:prstGeom prst="rect">
            <a:avLst/>
          </a:prstGeom>
        </p:spPr>
      </p:pic>
      <p:pic>
        <p:nvPicPr>
          <p:cNvPr id="6" name="Resim 6">
            <a:extLst>
              <a:ext uri="{FF2B5EF4-FFF2-40B4-BE49-F238E27FC236}">
                <a16:creationId xmlns:a16="http://schemas.microsoft.com/office/drawing/2014/main" id="{3C492624-B47F-4895-9B79-31C459AA8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01" y="3335473"/>
            <a:ext cx="2743200" cy="129623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A96E76E-5B5C-4C6D-B5E8-88CA12AC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cs typeface="Arial"/>
              </a:rPr>
              <a:t>Yapılamayanlar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2F80FFC-E290-4D68-BF9A-4560882DB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14400"/>
            <a:ext cx="7391400" cy="707572"/>
          </a:xfrm>
        </p:spPr>
        <p:txBody>
          <a:bodyPr/>
          <a:lstStyle/>
          <a:p>
            <a:r>
              <a:rPr lang="tr-TR" dirty="0" err="1">
                <a:cs typeface="Arial"/>
              </a:rPr>
              <a:t>Raspberry'nin</a:t>
            </a:r>
            <a:r>
              <a:rPr lang="tr-TR" dirty="0">
                <a:cs typeface="Arial"/>
              </a:rPr>
              <a:t> </a:t>
            </a:r>
            <a:r>
              <a:rPr lang="tr-TR" dirty="0" err="1">
                <a:cs typeface="Arial"/>
              </a:rPr>
              <a:t>device</a:t>
            </a:r>
            <a:r>
              <a:rPr lang="tr-TR" dirty="0">
                <a:cs typeface="Arial"/>
              </a:rPr>
              <a:t> olarak tanıtılması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FCB0BCF-2640-438B-BFF5-F2D3A794B2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/>
              <a:pPr/>
              <a:t>9</a:t>
            </a:fld>
            <a:endParaRPr lang="tr-TR" altLang="en-US"/>
          </a:p>
        </p:txBody>
      </p:sp>
      <p:pic>
        <p:nvPicPr>
          <p:cNvPr id="7" name="Resim 7" descr="metin içeren bir resim&#10;&#10;Çok yüksek güvenilirlikle oluşturulmuş açıklama">
            <a:extLst>
              <a:ext uri="{FF2B5EF4-FFF2-40B4-BE49-F238E27FC236}">
                <a16:creationId xmlns:a16="http://schemas.microsoft.com/office/drawing/2014/main" id="{441270CA-3FD0-4932-920F-BF3344436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15" y="1661982"/>
            <a:ext cx="7739742" cy="344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4313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800000"/>
        </a:solidFill>
        <a:ln w="9525" cap="flat" cmpd="sng" algn="ctr">
          <a:solidFill>
            <a:srgbClr val="8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tr-T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800000"/>
        </a:solidFill>
        <a:ln w="9525" cap="flat" cmpd="sng" algn="ctr">
          <a:solidFill>
            <a:srgbClr val="8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tr-T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is Teması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is Teması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1696</TotalTime>
  <Words>180</Words>
  <Application>Microsoft Office PowerPoint</Application>
  <PresentationFormat>Ekran Gösterisi (4:3)</PresentationFormat>
  <Paragraphs>66</Paragraphs>
  <Slides>10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10</vt:i4>
      </vt:variant>
    </vt:vector>
  </HeadingPairs>
  <TitlesOfParts>
    <vt:vector size="11" baseType="lpstr">
      <vt:lpstr>Default Design</vt:lpstr>
      <vt:lpstr>Uçuş Simülatörü için Joystick Arayüzü</vt:lpstr>
      <vt:lpstr>İçerik</vt:lpstr>
      <vt:lpstr>Proje Şeması ve Tanımı</vt:lpstr>
      <vt:lpstr>Proje Tasarım Planı</vt:lpstr>
      <vt:lpstr>Yapılanlar</vt:lpstr>
      <vt:lpstr>Yapılanlar</vt:lpstr>
      <vt:lpstr>Yapılanlar</vt:lpstr>
      <vt:lpstr>Yapılanlar</vt:lpstr>
      <vt:lpstr>Yapılamayanlar</vt:lpstr>
      <vt:lpstr>Kaynaklar</vt:lpstr>
    </vt:vector>
  </TitlesOfParts>
  <Company>gyte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sunum formati</dc:title>
  <dc:creator>inanc tahrali</dc:creator>
  <cp:lastModifiedBy>ŞEVVAL MEHDER</cp:lastModifiedBy>
  <cp:revision>403</cp:revision>
  <dcterms:created xsi:type="dcterms:W3CDTF">2007-08-26T20:02:13Z</dcterms:created>
  <dcterms:modified xsi:type="dcterms:W3CDTF">2018-11-07T07:00:30Z</dcterms:modified>
</cp:coreProperties>
</file>